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324" r:id="rId3"/>
    <p:sldId id="327" r:id="rId4"/>
    <p:sldId id="258" r:id="rId5"/>
    <p:sldId id="259" r:id="rId6"/>
    <p:sldId id="326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28" r:id="rId19"/>
    <p:sldId id="329" r:id="rId20"/>
    <p:sldId id="339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30" r:id="rId30"/>
    <p:sldId id="331" r:id="rId31"/>
    <p:sldId id="281" r:id="rId32"/>
    <p:sldId id="340" r:id="rId33"/>
    <p:sldId id="282" r:id="rId34"/>
    <p:sldId id="283" r:id="rId35"/>
    <p:sldId id="338" r:id="rId36"/>
    <p:sldId id="284" r:id="rId37"/>
    <p:sldId id="285" r:id="rId38"/>
    <p:sldId id="286" r:id="rId39"/>
    <p:sldId id="287" r:id="rId40"/>
    <p:sldId id="288" r:id="rId41"/>
    <p:sldId id="291" r:id="rId42"/>
    <p:sldId id="289" r:id="rId43"/>
    <p:sldId id="290" r:id="rId44"/>
    <p:sldId id="332" r:id="rId45"/>
    <p:sldId id="333" r:id="rId46"/>
    <p:sldId id="337" r:id="rId47"/>
    <p:sldId id="295" r:id="rId48"/>
    <p:sldId id="335" r:id="rId49"/>
    <p:sldId id="296" r:id="rId50"/>
    <p:sldId id="336" r:id="rId51"/>
    <p:sldId id="297" r:id="rId52"/>
    <p:sldId id="292" r:id="rId53"/>
    <p:sldId id="293" r:id="rId54"/>
    <p:sldId id="294" r:id="rId55"/>
    <p:sldId id="298" r:id="rId56"/>
    <p:sldId id="299" r:id="rId57"/>
    <p:sldId id="300" r:id="rId58"/>
    <p:sldId id="301" r:id="rId59"/>
    <p:sldId id="302" r:id="rId60"/>
    <p:sldId id="342" r:id="rId61"/>
    <p:sldId id="343" r:id="rId62"/>
    <p:sldId id="341" r:id="rId63"/>
    <p:sldId id="344" r:id="rId64"/>
    <p:sldId id="345" r:id="rId65"/>
    <p:sldId id="346" r:id="rId66"/>
    <p:sldId id="322" r:id="rId6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48" d="100"/>
          <a:sy n="48" d="100"/>
        </p:scale>
        <p:origin x="11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40774-817B-4324-8875-A2BDF5C32984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3690" y="9251950"/>
            <a:ext cx="384721" cy="379591"/>
          </a:xfrm>
        </p:spPr>
        <p:txBody>
          <a:bodyPr/>
          <a:lstStyle/>
          <a:p>
            <a:fld id="{00CBE95F-FE33-447E-AD52-5E06B752F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9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commandlineworkshop" TargetMode="External"/><Relationship Id="rId2" Type="http://schemas.openxmlformats.org/officeDocument/2006/relationships/hyperlink" Target="mailto:christina.maimone@northwestern.edu?subject=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uitrcs/intro-command-line-april-2019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commandlineworkshop" TargetMode="External"/><Relationship Id="rId2" Type="http://schemas.openxmlformats.org/officeDocument/2006/relationships/hyperlink" Target="mailto:christina.maimone@northwestern.edu?subject=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uitrcs/intro-command-line-april-201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Research Computing Services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Unix Command Line</a:t>
            </a:r>
          </a:p>
        </p:txBody>
      </p:sp>
      <p:sp>
        <p:nvSpPr>
          <p:cNvPr id="6" name="Shape 380"/>
          <p:cNvSpPr/>
          <p:nvPr/>
        </p:nvSpPr>
        <p:spPr>
          <a:xfrm>
            <a:off x="510383" y="6968343"/>
            <a:ext cx="119840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Dusan Ramljak: dusan.ramljak@northwestern.edu</a:t>
            </a:r>
          </a:p>
          <a:p>
            <a:r>
              <a:rPr dirty="0" smtClean="0"/>
              <a:t>Christina </a:t>
            </a:r>
            <a:r>
              <a:rPr dirty="0"/>
              <a:t>Maimone: </a:t>
            </a:r>
            <a:r>
              <a:rPr dirty="0" smtClean="0"/>
              <a:t>christina.maimone@northwestern.edu</a:t>
            </a:r>
            <a:endParaRPr lang="en-US" dirty="0" smtClean="0">
              <a:hlinkClick r:id="rId2"/>
            </a:endParaRPr>
          </a:p>
          <a:p>
            <a:r>
              <a:rPr lang="en-US" dirty="0"/>
              <a:t>Slides </a:t>
            </a:r>
            <a:r>
              <a:rPr lang="en-US" dirty="0" smtClean="0"/>
              <a:t>borrowed from </a:t>
            </a:r>
            <a:r>
              <a:rPr lang="en-US" dirty="0"/>
              <a:t>Janna Nugent, </a:t>
            </a:r>
          </a:p>
          <a:p>
            <a:r>
              <a:rPr lang="en-US" dirty="0"/>
              <a:t>Alper </a:t>
            </a:r>
            <a:r>
              <a:rPr lang="en-US" dirty="0" smtClean="0"/>
              <a:t>Kinaci, and Christina Maimone</a:t>
            </a:r>
            <a:endParaRPr lang="en-US" dirty="0"/>
          </a:p>
        </p:txBody>
      </p:sp>
      <p:sp>
        <p:nvSpPr>
          <p:cNvPr id="7" name="Shape 381"/>
          <p:cNvSpPr/>
          <p:nvPr/>
        </p:nvSpPr>
        <p:spPr>
          <a:xfrm>
            <a:off x="103212" y="5498375"/>
            <a:ext cx="1279837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lang="en-US" sz="4000" dirty="0">
                <a:hlinkClick r:id="rId4"/>
              </a:rPr>
              <a:t>https://github.com/nuitrcs/intro-command-line-april-2019</a:t>
            </a:r>
            <a:endParaRPr sz="4000" u="sng" dirty="0">
              <a:hlinkClick r:id="rId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9-05 at 10.50.05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514344" y="3115177"/>
            <a:ext cx="5975863" cy="3522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9-05 at 11.26.18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263010" y="387208"/>
            <a:ext cx="4244419" cy="4009344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“Root”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location: the base of the filesystem tree</a:t>
            </a:r>
          </a:p>
          <a:p>
            <a:r>
              <a:t>/</a:t>
            </a:r>
          </a:p>
          <a:p>
            <a:endParaRPr/>
          </a:p>
          <a:p>
            <a:endParaRPr/>
          </a:p>
          <a:p>
            <a:r>
              <a:t>a user: the superuser</a:t>
            </a:r>
          </a:p>
        </p:txBody>
      </p:sp>
      <p:pic>
        <p:nvPicPr>
          <p:cNvPr id="159" name="Screen Shot 2017-09-05 at 11.2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9250" y="4627033"/>
            <a:ext cx="28321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17-09-05 at 10.55.14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996965" y="1591667"/>
            <a:ext cx="7010766" cy="657008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Launch </a:t>
            </a:r>
            <a:r>
              <a:rPr lang="en-US" dirty="0" smtClean="0"/>
              <a:t>terminal</a:t>
            </a:r>
            <a:r>
              <a:rPr dirty="0" smtClean="0"/>
              <a:t> </a:t>
            </a:r>
            <a:endParaRPr dirty="0"/>
          </a:p>
          <a:p>
            <a:r>
              <a:rPr lang="en-US" dirty="0" smtClean="0"/>
              <a:t>Let the fun begin!</a:t>
            </a:r>
            <a:endParaRPr lang="en-US" dirty="0"/>
          </a:p>
        </p:txBody>
      </p:sp>
      <p:pic>
        <p:nvPicPr>
          <p:cNvPr id="168" name="Screen Shot 2017-09-07 at 7.05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9790" y="3524250"/>
            <a:ext cx="4140201" cy="27051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9-06 at 10.17.58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1556" y="635000"/>
            <a:ext cx="9048988" cy="5918200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North Pacific Gyre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Great Pacific Garbage Patch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9-06 at 10.21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920" y="2567361"/>
            <a:ext cx="11428960" cy="461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1270000" y="1692923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Navigating Files &amp; Directories</a:t>
            </a:r>
          </a:p>
        </p:txBody>
      </p:sp>
      <p:pic>
        <p:nvPicPr>
          <p:cNvPr id="177" name="Screen Shot 2017-09-07 at 7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50" y="5621192"/>
            <a:ext cx="2857500" cy="25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can I move around on my computer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see what files and directories I have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specify the location of a file or directory on my computer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7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Explain: file and directory similarities </a:t>
            </a:r>
            <a:r>
              <a:rPr lang="en-US" dirty="0"/>
              <a:t>and differences </a:t>
            </a:r>
            <a:endParaRPr lang="en-US" dirty="0" smtClean="0"/>
          </a:p>
          <a:p>
            <a:r>
              <a:rPr lang="en-US" dirty="0" smtClean="0"/>
              <a:t>Translate: absolute </a:t>
            </a:r>
            <a:r>
              <a:rPr lang="en-US" dirty="0"/>
              <a:t>path into a relative path and vice </a:t>
            </a:r>
            <a:r>
              <a:rPr lang="en-US" dirty="0" smtClean="0"/>
              <a:t>versa</a:t>
            </a:r>
            <a:endParaRPr lang="en-US" dirty="0"/>
          </a:p>
          <a:p>
            <a:r>
              <a:rPr lang="en-US" dirty="0" smtClean="0"/>
              <a:t>Construct: </a:t>
            </a:r>
            <a:r>
              <a:rPr lang="en-US" dirty="0"/>
              <a:t>absolute and relative paths that identify specific files and </a:t>
            </a:r>
            <a:r>
              <a:rPr lang="en-US" dirty="0" smtClean="0"/>
              <a:t>directories</a:t>
            </a:r>
            <a:endParaRPr lang="en-US" dirty="0"/>
          </a:p>
          <a:p>
            <a:r>
              <a:rPr lang="en-US" dirty="0" smtClean="0"/>
              <a:t>Demonstrate: </a:t>
            </a:r>
            <a:r>
              <a:rPr lang="en-US" dirty="0"/>
              <a:t>the use of tab </a:t>
            </a:r>
            <a:r>
              <a:rPr lang="en-US" dirty="0" smtClean="0"/>
              <a:t>completion </a:t>
            </a:r>
            <a:r>
              <a:rPr lang="en-US" dirty="0"/>
              <a:t>and </a:t>
            </a:r>
            <a:r>
              <a:rPr lang="en-US" dirty="0" smtClean="0"/>
              <a:t>its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high level, computers do four things:</a:t>
            </a:r>
          </a:p>
          <a:p>
            <a:pPr lvl="1"/>
            <a:r>
              <a:rPr lang="en-US" dirty="0"/>
              <a:t>run programs</a:t>
            </a:r>
          </a:p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communicate with each other, and</a:t>
            </a:r>
          </a:p>
          <a:p>
            <a:pPr lvl="1"/>
            <a:r>
              <a:rPr lang="en-US" dirty="0"/>
              <a:t>interact with </a:t>
            </a:r>
            <a:r>
              <a:rPr lang="en-US" dirty="0" smtClean="0"/>
              <a:t>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62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11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934784" y="1699841"/>
            <a:ext cx="11135232" cy="6353918"/>
            <a:chOff x="0" y="0"/>
            <a:chExt cx="11135231" cy="6353917"/>
          </a:xfrm>
        </p:grpSpPr>
        <p:pic>
          <p:nvPicPr>
            <p:cNvPr id="179" name="Screen Shot 2017-09-02 at 3.27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0"/>
              <a:ext cx="7797800" cy="565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17-09-02 at 3.35.5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0380" y="2079922"/>
              <a:ext cx="7634852" cy="4273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0" y="3700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462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4843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4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" name="Shape 186"/>
          <p:cNvSpPr/>
          <p:nvPr/>
        </p:nvSpPr>
        <p:spPr>
          <a:xfrm>
            <a:off x="4489010" y="4998283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489010" y="4622554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489010" y="4219027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489010" y="3827642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2" name="Group 192"/>
          <p:cNvGrpSpPr/>
          <p:nvPr/>
        </p:nvGrpSpPr>
        <p:grpSpPr>
          <a:xfrm>
            <a:off x="-186783" y="5291897"/>
            <a:ext cx="12572416" cy="4276859"/>
            <a:chOff x="0" y="0"/>
            <a:chExt cx="12572414" cy="4276857"/>
          </a:xfrm>
        </p:grpSpPr>
        <p:sp>
          <p:nvSpPr>
            <p:cNvPr id="190" name="Shape 190"/>
            <p:cNvSpPr/>
            <p:nvPr/>
          </p:nvSpPr>
          <p:spPr>
            <a:xfrm>
              <a:off x="4675792" y="66459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0"/>
              <a:ext cx="1872308" cy="5216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93" name="Shape 193"/>
          <p:cNvSpPr/>
          <p:nvPr/>
        </p:nvSpPr>
        <p:spPr>
          <a:xfrm>
            <a:off x="4489010" y="6125471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6" name="Group 196"/>
          <p:cNvGrpSpPr/>
          <p:nvPr/>
        </p:nvGrpSpPr>
        <p:grpSpPr>
          <a:xfrm>
            <a:off x="-442944" y="6034633"/>
            <a:ext cx="12828577" cy="5084007"/>
            <a:chOff x="0" y="0"/>
            <a:chExt cx="12828576" cy="5084005"/>
          </a:xfrm>
        </p:grpSpPr>
        <p:sp>
          <p:nvSpPr>
            <p:cNvPr id="194" name="Shape 194"/>
            <p:cNvSpPr/>
            <p:nvPr/>
          </p:nvSpPr>
          <p:spPr>
            <a:xfrm>
              <a:off x="4931954" y="873607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0" y="0"/>
              <a:ext cx="2044713" cy="5029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-1317623" y="6519939"/>
            <a:ext cx="13703256" cy="5037051"/>
            <a:chOff x="0" y="0"/>
            <a:chExt cx="13703255" cy="5037050"/>
          </a:xfrm>
        </p:grpSpPr>
        <p:sp>
          <p:nvSpPr>
            <p:cNvPr id="197" name="Shape 197"/>
            <p:cNvSpPr/>
            <p:nvPr/>
          </p:nvSpPr>
          <p:spPr>
            <a:xfrm>
              <a:off x="5806633" y="826653"/>
              <a:ext cx="7896623" cy="4210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931212" cy="4156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3276600" y="6931155"/>
            <a:ext cx="15490024" cy="4970254"/>
            <a:chOff x="0" y="0"/>
            <a:chExt cx="15490023" cy="4970253"/>
          </a:xfrm>
        </p:grpSpPr>
        <p:sp>
          <p:nvSpPr>
            <p:cNvPr id="200" name="Shape 200"/>
            <p:cNvSpPr/>
            <p:nvPr/>
          </p:nvSpPr>
          <p:spPr>
            <a:xfrm>
              <a:off x="7593401" y="759855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918724" cy="1303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4" animBg="1" advAuto="0"/>
      <p:bldP spid="187" grpId="3" animBg="1" advAuto="0"/>
      <p:bldP spid="188" grpId="2" animBg="1" advAuto="0"/>
      <p:bldP spid="189" grpId="1" animBg="1" advAuto="0"/>
      <p:bldP spid="192" grpId="5" animBg="1" advAuto="0"/>
      <p:bldP spid="193" grpId="6" animBg="1" advAuto="0"/>
      <p:bldP spid="196" grpId="7" animBg="1" advAuto="0"/>
      <p:bldP spid="199" grpId="8" animBg="1" advAuto="0"/>
      <p:bldP spid="202" grpId="9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7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04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Shape 205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848468" y="3718365"/>
            <a:ext cx="9010034" cy="2252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10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14" name="Screen Shot 2017-09-02 at 3.5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504" y="1314874"/>
            <a:ext cx="79883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797668" y="3228414"/>
            <a:ext cx="9010034" cy="715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584792" y="2500875"/>
            <a:ext cx="9010034" cy="8301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84792" y="1741241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797668" y="1283384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9" name="Screen Shot 2017-09-02 at 4.00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01" y="3718365"/>
            <a:ext cx="51816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03806" y="4727607"/>
            <a:ext cx="4126911" cy="400581"/>
          </a:xfrm>
          <a:prstGeom prst="rect">
            <a:avLst/>
          </a:prstGeom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6" animBg="1" advAuto="0"/>
      <p:bldP spid="215" grpId="4" animBg="1" advAuto="0"/>
      <p:bldP spid="216" grpId="3" animBg="1" advAuto="0"/>
      <p:bldP spid="217" grpId="2" animBg="1" advAuto="0"/>
      <p:bldP spid="218" grpId="1" animBg="1" advAuto="0"/>
      <p:bldP spid="220" grpId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2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9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35" name="Screen Shot 2017-09-02 at 4.07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4835" y="3394995"/>
            <a:ext cx="51308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9-02 at 4.07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7300" y="3410568"/>
            <a:ext cx="7950200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02 at 4.07.2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653" y="4203701"/>
            <a:ext cx="4940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09-02 at 4.07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109" y="4542944"/>
            <a:ext cx="4432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  <p:bldP spid="237" grpId="3" animBg="1" advAuto="0"/>
      <p:bldP spid="238" grpId="4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7-09-02 at 4.1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3333750"/>
            <a:ext cx="83185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7-09-02 at 4.11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872" y="4154466"/>
            <a:ext cx="8204578" cy="2181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7-09-06 at 10.3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295400"/>
            <a:ext cx="123698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With Files &amp; Directories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create, copy, and delete files and directories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How can I edit files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25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Shell </a:t>
            </a:r>
            <a:r>
              <a:rPr lang="en-US" dirty="0" smtClean="0"/>
              <a:t>- </a:t>
            </a:r>
            <a:r>
              <a:rPr lang="en-US" dirty="0"/>
              <a:t>a program which runs other programs 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(rather </a:t>
            </a:r>
            <a:r>
              <a:rPr lang="en-US" dirty="0"/>
              <a:t>than doing calculations </a:t>
            </a:r>
            <a:r>
              <a:rPr lang="en-US" dirty="0" smtClean="0"/>
              <a:t>itself)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dirty="0"/>
              <a:t>most popular Unix shell is </a:t>
            </a:r>
            <a:r>
              <a:rPr lang="en-US" dirty="0" smtClean="0"/>
              <a:t>Bash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dirty="0"/>
              <a:t>Bourne Again </a:t>
            </a:r>
            <a:r>
              <a:rPr lang="en-US" dirty="0" err="1"/>
              <a:t>SHell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Derived </a:t>
            </a:r>
            <a:r>
              <a:rPr lang="en-US" dirty="0"/>
              <a:t>from a shell written by Stephen </a:t>
            </a:r>
            <a:r>
              <a:rPr lang="en-US" dirty="0" smtClean="0"/>
              <a:t>Bourne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Bash </a:t>
            </a:r>
            <a:r>
              <a:rPr lang="en-US" dirty="0"/>
              <a:t>is the default shell on 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Unix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Linux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Packages providing Unix-like </a:t>
            </a:r>
            <a:r>
              <a:rPr lang="en-US" dirty="0"/>
              <a:t>tools for Windows</a:t>
            </a:r>
          </a:p>
        </p:txBody>
      </p:sp>
    </p:spTree>
    <p:extLst>
      <p:ext uri="{BB962C8B-B14F-4D97-AF65-F5344CB8AC3E}">
        <p14:creationId xmlns:p14="http://schemas.microsoft.com/office/powerpoint/2010/main" val="4076202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directory hierarchy that matches a given diagram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Create files in that hierarchy using an editor or by copying and renaming existing files</a:t>
            </a:r>
          </a:p>
          <a:p>
            <a:endParaRPr lang="en-US" dirty="0" smtClean="0"/>
          </a:p>
          <a:p>
            <a:r>
              <a:rPr lang="en-US" dirty="0" smtClean="0"/>
              <a:t>Delete</a:t>
            </a:r>
            <a:r>
              <a:rPr lang="en-US" dirty="0"/>
              <a:t>, copy and move specified files and/or directories</a:t>
            </a:r>
          </a:p>
        </p:txBody>
      </p:sp>
    </p:spTree>
    <p:extLst>
      <p:ext uri="{BB962C8B-B14F-4D97-AF65-F5344CB8AC3E}">
        <p14:creationId xmlns:p14="http://schemas.microsoft.com/office/powerpoint/2010/main" val="3797906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Good Names for Files &amp; Directories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952500" y="211585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Don’t use whitespace (“my work”)</a:t>
            </a:r>
          </a:p>
          <a:p>
            <a:r>
              <a:t>Don’t begin the name with a dash “-”</a:t>
            </a:r>
          </a:p>
          <a:p>
            <a:r>
              <a:t>Don’t begin the name with a “.” unless you mean it</a:t>
            </a:r>
          </a:p>
          <a:p>
            <a:r>
              <a:t>Use letters, numbers, “-”, “.”, “_”</a:t>
            </a:r>
          </a:p>
        </p:txBody>
      </p:sp>
      <p:sp>
        <p:nvSpPr>
          <p:cNvPr id="249" name="Shape 249"/>
          <p:cNvSpPr/>
          <p:nvPr/>
        </p:nvSpPr>
        <p:spPr>
          <a:xfrm>
            <a:off x="943533" y="8225418"/>
            <a:ext cx="111177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t>If you need to use a filename with special characters,</a:t>
            </a:r>
          </a:p>
          <a:p>
            <a:pPr>
              <a:defRPr i="1"/>
            </a:pPr>
            <a:r>
              <a:t>surround the name in quotes (“- a bad name !”)</a:t>
            </a:r>
          </a:p>
        </p:txBody>
      </p:sp>
      <p:sp>
        <p:nvSpPr>
          <p:cNvPr id="250" name="Shape 250"/>
          <p:cNvSpPr/>
          <p:nvPr/>
        </p:nvSpPr>
        <p:spPr>
          <a:xfrm>
            <a:off x="695372" y="8187318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08610" y="6614937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08610" y="5255433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08610" y="4457022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08610" y="3239294"/>
            <a:ext cx="11614057" cy="8395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5" animBg="1" advAuto="0"/>
      <p:bldP spid="251" grpId="4" animBg="1" advAuto="0"/>
      <p:bldP spid="252" grpId="3" animBg="1" advAuto="0"/>
      <p:bldP spid="253" grpId="2" animBg="1" advAuto="0"/>
      <p:bldP spid="254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nano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“nano &lt;filename&gt;” </a:t>
            </a:r>
            <a:r>
              <a:t>this will open the named file for editing or create it if it doesn’t exist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vi/vim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On command line: “vi test.txt”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You land in command mode 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with arrow keys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insert mode: “esc”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save: “:w”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exit: “:q”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7-09-06 at 10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27" y="199234"/>
            <a:ext cx="12395346" cy="511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9-06 at 10.5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5" y="6050761"/>
            <a:ext cx="11535770" cy="308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430071" y="821304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30071" y="741401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30071" y="6958509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30071" y="6016858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4" animBg="1" advAuto="0"/>
      <p:bldP spid="267" grpId="3" animBg="1" advAuto="0"/>
      <p:bldP spid="268" grpId="2" animBg="1" advAuto="0"/>
      <p:bldP spid="269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7-09-06 at 11.0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8" y="811638"/>
            <a:ext cx="11305304" cy="813032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03616" y="7443161"/>
            <a:ext cx="787674" cy="570460"/>
          </a:xfrm>
          <a:prstGeom prst="rightArrow">
            <a:avLst>
              <a:gd name="adj1" fmla="val 32000"/>
              <a:gd name="adj2" fmla="val 8836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7-09-06 at 11.02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875247"/>
            <a:ext cx="10414000" cy="631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087886" y="7930200"/>
            <a:ext cx="10829027" cy="1270001"/>
            <a:chOff x="0" y="0"/>
            <a:chExt cx="10829025" cy="1270000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0829026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6" name="Screen Shot 2017-09-06 at 11.04.0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213" y="209550"/>
              <a:ext cx="10388601" cy="85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9-06 at 11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511572"/>
            <a:ext cx="10541000" cy="5816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1072950" y="6616620"/>
            <a:ext cx="10858899" cy="3059812"/>
            <a:chOff x="0" y="0"/>
            <a:chExt cx="10858897" cy="305981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0858898" cy="305981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1" name="Screen Shot 2017-09-06 at 11.06.4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799" y="139255"/>
              <a:ext cx="10401301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05 at 12.37.30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069" b="6069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rPr dirty="0"/>
              <a:t>Designed for ease of use: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06 at 11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71" y="3263560"/>
            <a:ext cx="11849458" cy="322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7-09-06 at 11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66" y="818349"/>
            <a:ext cx="12479506" cy="421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7-09-06 at 11.1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609" y="5983081"/>
            <a:ext cx="11352420" cy="189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833975" y="7393291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946039" y="6922851"/>
            <a:ext cx="11455689" cy="493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946039" y="6474773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946039" y="6019084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4" animBg="1" advAuto="0"/>
      <p:bldP spid="293" grpId="3" animBg="1" advAuto="0"/>
      <p:bldP spid="294" grpId="2" animBg="1" advAuto="0"/>
      <p:bldP spid="295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17-09-06 at 11.0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95" y="2821752"/>
            <a:ext cx="12315810" cy="411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Pipes &amp; Filters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combine existing commands to do new things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5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Redirect a command's output to a file</a:t>
            </a:r>
            <a:r>
              <a:rPr lang="en-US" dirty="0" smtClean="0"/>
              <a:t> </a:t>
            </a:r>
          </a:p>
          <a:p>
            <a:r>
              <a:rPr lang="en-US" dirty="0"/>
              <a:t>Process a file instead of keyboard input using redirection</a:t>
            </a:r>
            <a:endParaRPr lang="en-US" dirty="0" smtClean="0"/>
          </a:p>
          <a:p>
            <a:r>
              <a:rPr lang="en-US" dirty="0"/>
              <a:t>Construct command pipelines with two or more </a:t>
            </a:r>
            <a:r>
              <a:rPr lang="en-US" dirty="0" smtClean="0"/>
              <a:t>stages</a:t>
            </a:r>
            <a:endParaRPr lang="en-US" dirty="0"/>
          </a:p>
          <a:p>
            <a:r>
              <a:rPr lang="en-US" dirty="0"/>
              <a:t>Explain what usually happens if a program or pipeline isn't given any input to process</a:t>
            </a:r>
            <a:endParaRPr lang="en-US" dirty="0" smtClean="0"/>
          </a:p>
          <a:p>
            <a:r>
              <a:rPr lang="en-US" dirty="0"/>
              <a:t>Explain Unix's 'small pieces, loosely joined' philosophy</a:t>
            </a:r>
          </a:p>
        </p:txBody>
      </p:sp>
    </p:spTree>
    <p:extLst>
      <p:ext uri="{BB962C8B-B14F-4D97-AF65-F5344CB8AC3E}">
        <p14:creationId xmlns:p14="http://schemas.microsoft.com/office/powerpoint/2010/main" val="2448580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0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 Shot 2017-09-06 at 11.1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3200"/>
            <a:ext cx="10769600" cy="934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390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7-09-06 at 11.16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79" y="3077622"/>
            <a:ext cx="12207642" cy="359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270000" y="334433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14095">
              <a:defRPr sz="7040"/>
            </a:lvl1pPr>
          </a:lstStyle>
          <a:p>
            <a:r>
              <a:t>Designed for ease of use:</a:t>
            </a:r>
          </a:p>
        </p:txBody>
      </p:sp>
      <p:pic>
        <p:nvPicPr>
          <p:cNvPr id="131" name="Screen Shot 2017-09-05 at 12.42.02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777" b="7777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pic>
        <p:nvPicPr>
          <p:cNvPr id="132" name="Screen Shot 2017-09-05 at 11.25.04 AM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612900" y="3490198"/>
            <a:ext cx="9779000" cy="379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/>
          <a:p>
            <a:r>
              <a:t>Designed for power</a:t>
            </a:r>
          </a:p>
        </p:txBody>
      </p:sp>
      <p:sp>
        <p:nvSpPr>
          <p:cNvPr id="134" name="Shape 134"/>
          <p:cNvSpPr/>
          <p:nvPr/>
        </p:nvSpPr>
        <p:spPr>
          <a:xfrm>
            <a:off x="4970828" y="330200"/>
            <a:ext cx="306314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NOT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2" animBg="1" advAuto="0"/>
      <p:bldP spid="132" grpId="5" animBg="1" advAuto="0"/>
      <p:bldP spid="133" grpId="4" animBg="1" advAuto="0"/>
      <p:bldP spid="134" grpId="1" animBg="1" advAuto="0"/>
      <p:bldP spid="134" grpId="3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176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17-09-06 at 11.1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9" y="736632"/>
            <a:ext cx="12276943" cy="401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7-09-06 at 11.17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8" y="6889038"/>
            <a:ext cx="12276944" cy="1534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251472" y="6556876"/>
            <a:ext cx="12501856" cy="1883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9-04 at 10.19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19" y="2774040"/>
            <a:ext cx="9420362" cy="4205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9-04 at 10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8" y="3691228"/>
            <a:ext cx="12610704" cy="237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7-09-06 at 11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9" y="140757"/>
            <a:ext cx="10530922" cy="8044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315"/>
          <p:cNvGrpSpPr/>
          <p:nvPr/>
        </p:nvGrpSpPr>
        <p:grpSpPr>
          <a:xfrm>
            <a:off x="830328" y="8382654"/>
            <a:ext cx="11344144" cy="1270001"/>
            <a:chOff x="0" y="0"/>
            <a:chExt cx="11344142" cy="1270000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1344143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4" name="Screen Shot 2017-09-06 at 11.19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2371" y="184150"/>
              <a:ext cx="10439401" cy="90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creen Shot 2017-09-06 at 11.2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3" y="1026315"/>
            <a:ext cx="12132254" cy="770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7-09-06 at 11.2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0" y="2407559"/>
            <a:ext cx="12494060" cy="49384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768670" y="5737367"/>
            <a:ext cx="1235045" cy="64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56" y="14256"/>
                </a:moveTo>
                <a:lnTo>
                  <a:pt x="7256" y="21600"/>
                </a:lnTo>
                <a:lnTo>
                  <a:pt x="0" y="10800"/>
                </a:lnTo>
                <a:lnTo>
                  <a:pt x="7256" y="0"/>
                </a:lnTo>
                <a:lnTo>
                  <a:pt x="725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creen Shot 2017-09-06 at 11.24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4" y="212316"/>
            <a:ext cx="11900912" cy="808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8272534" y="7280863"/>
            <a:ext cx="1087377" cy="4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8" y="14256"/>
                </a:moveTo>
                <a:lnTo>
                  <a:pt x="7778" y="21600"/>
                </a:lnTo>
                <a:lnTo>
                  <a:pt x="0" y="10800"/>
                </a:lnTo>
                <a:lnTo>
                  <a:pt x="7778" y="0"/>
                </a:lnTo>
                <a:lnTo>
                  <a:pt x="77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17-09-06 at 11.2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01" y="1326495"/>
            <a:ext cx="12008798" cy="710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you will see it?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Older (way </a:t>
            </a:r>
            <a:r>
              <a:rPr lang="en-US" dirty="0" err="1" smtClean="0"/>
              <a:t>way</a:t>
            </a:r>
            <a:r>
              <a:rPr lang="en-US" dirty="0" smtClean="0"/>
              <a:t> older) computers</a:t>
            </a:r>
          </a:p>
          <a:p>
            <a:r>
              <a:rPr lang="en-US" dirty="0" smtClean="0"/>
              <a:t>Linux</a:t>
            </a:r>
          </a:p>
          <a:p>
            <a:r>
              <a:rPr lang="en-US" dirty="0" smtClean="0"/>
              <a:t>Unix</a:t>
            </a:r>
            <a:endParaRPr lang="en-US" dirty="0"/>
          </a:p>
          <a:p>
            <a:r>
              <a:rPr lang="en-US" dirty="0" smtClean="0"/>
              <a:t>HPC</a:t>
            </a:r>
          </a:p>
          <a:p>
            <a:r>
              <a:rPr lang="en-US" dirty="0" smtClean="0"/>
              <a:t>Remote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29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Things</a:t>
            </a:r>
          </a:p>
        </p:txBody>
      </p:sp>
    </p:spTree>
    <p:extLst>
      <p:ext uri="{BB962C8B-B14F-4D97-AF65-F5344CB8AC3E}">
        <p14:creationId xmlns:p14="http://schemas.microsoft.com/office/powerpoint/2010/main" val="3577150712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creen Shot 2017-09-07 at 12.14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748" y="1267618"/>
            <a:ext cx="8385304" cy="7218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861961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finding files</a:t>
            </a:r>
          </a:p>
          <a:p>
            <a:pPr lvl="1"/>
            <a:r>
              <a:rPr lang="en-US" dirty="0"/>
              <a:t>Allows for elaborate searching on properties </a:t>
            </a:r>
            <a:r>
              <a:rPr lang="en-US" dirty="0" smtClean="0"/>
              <a:t>as </a:t>
            </a:r>
            <a:r>
              <a:rPr lang="en-US" dirty="0"/>
              <a:t>size, access time</a:t>
            </a:r>
            <a:r>
              <a:rPr lang="en-US" dirty="0" smtClean="0"/>
              <a:t>, permissions</a:t>
            </a:r>
            <a:endParaRPr lang="en-US" dirty="0"/>
          </a:p>
          <a:p>
            <a:pPr lvl="1"/>
            <a:r>
              <a:rPr lang="en-US" dirty="0"/>
              <a:t>Handles </a:t>
            </a:r>
            <a:r>
              <a:rPr lang="en-US" dirty="0" smtClean="0"/>
              <a:t>dashes</a:t>
            </a:r>
            <a:endParaRPr lang="en-US" dirty="0"/>
          </a:p>
          <a:p>
            <a:pPr lvl="1"/>
            <a:r>
              <a:rPr lang="en-US" dirty="0"/>
              <a:t>Handles special characters such as spaces and </a:t>
            </a:r>
            <a:r>
              <a:rPr lang="en-US" dirty="0" smtClean="0"/>
              <a:t>newlines</a:t>
            </a:r>
          </a:p>
          <a:p>
            <a:r>
              <a:rPr lang="en-US" dirty="0" smtClean="0"/>
              <a:t>Could be searched in parallel</a:t>
            </a:r>
          </a:p>
          <a:p>
            <a:pPr lvl="1"/>
            <a:r>
              <a:rPr lang="en-US" dirty="0" smtClean="0"/>
              <a:t>print0 </a:t>
            </a:r>
            <a:r>
              <a:rPr lang="en-US" dirty="0"/>
              <a:t>and 0 </a:t>
            </a:r>
            <a:r>
              <a:rPr lang="en-US" dirty="0" smtClean="0"/>
              <a:t>option </a:t>
            </a:r>
            <a:r>
              <a:rPr lang="en-US" dirty="0"/>
              <a:t>allows file names that contain newlines or other types of white space to be correctly </a:t>
            </a:r>
            <a:r>
              <a:rPr lang="en-US" dirty="0" smtClean="0"/>
              <a:t>interpreted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18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7-09-07 at 12.1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176" y="1511239"/>
            <a:ext cx="11838448" cy="6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17500" y="6045200"/>
            <a:ext cx="12369800" cy="2222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23053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17-09-07 at 12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13" y="2112357"/>
            <a:ext cx="12114974" cy="55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27000" y="4559300"/>
            <a:ext cx="12750800" cy="30319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6599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 Shot 2017-09-07 at 12.18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987" y="2786806"/>
            <a:ext cx="12124826" cy="41799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9191234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endParaRPr/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379" name="Shape 379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 Command 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510383" y="7451427"/>
            <a:ext cx="119840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Dusan Ramljak: dusan.ramljak@northwestern.edu</a:t>
            </a:r>
          </a:p>
          <a:p>
            <a:r>
              <a:rPr dirty="0" smtClean="0"/>
              <a:t>Christina </a:t>
            </a:r>
            <a:r>
              <a:rPr dirty="0"/>
              <a:t>Maimone: </a:t>
            </a:r>
            <a:r>
              <a:rPr dirty="0" smtClean="0"/>
              <a:t>christina.maimone@northwestern.edu</a:t>
            </a:r>
            <a:endParaRPr lang="en-US" dirty="0" smtClean="0">
              <a:hlinkClick r:id="rId2"/>
            </a:endParaRPr>
          </a:p>
          <a:p>
            <a:r>
              <a:rPr lang="en-US" dirty="0"/>
              <a:t>Slides borrowed from Janna Nugent, </a:t>
            </a:r>
          </a:p>
          <a:p>
            <a:r>
              <a:rPr lang="en-US" dirty="0" err="1"/>
              <a:t>Alper</a:t>
            </a:r>
            <a:r>
              <a:rPr lang="en-US" dirty="0"/>
              <a:t> </a:t>
            </a:r>
            <a:r>
              <a:rPr lang="en-US" dirty="0" err="1"/>
              <a:t>Kinaci</a:t>
            </a:r>
            <a:r>
              <a:rPr lang="en-US" dirty="0"/>
              <a:t>, Christina </a:t>
            </a:r>
            <a:r>
              <a:rPr lang="en-US" dirty="0" smtClean="0"/>
              <a:t>Maimone</a:t>
            </a:r>
            <a:endParaRPr lang="en-US" dirty="0"/>
          </a:p>
        </p:txBody>
      </p:sp>
      <p:sp>
        <p:nvSpPr>
          <p:cNvPr id="381" name="Shape 381"/>
          <p:cNvSpPr/>
          <p:nvPr/>
        </p:nvSpPr>
        <p:spPr>
          <a:xfrm>
            <a:off x="103211" y="5981459"/>
            <a:ext cx="1279837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lang="en-US" sz="4000" dirty="0">
                <a:hlinkClick r:id="rId4"/>
              </a:rPr>
              <a:t>https://github.com/nuitrcs/intro-command-line-april-2019</a:t>
            </a:r>
            <a:endParaRPr lang="en-US" sz="4000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503407" y="376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  <p:pic>
        <p:nvPicPr>
          <p:cNvPr id="140" name="Screen Shot 2017-09-07 at 7.0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5883" y="2070074"/>
            <a:ext cx="4933034" cy="561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 Shot 2017-09-07 at 7.20.1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950" y="1511300"/>
            <a:ext cx="8216900" cy="673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438474" y="1549341"/>
            <a:ext cx="61278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looking around at files in Unix</a:t>
            </a:r>
          </a:p>
        </p:txBody>
      </p:sp>
      <p:sp>
        <p:nvSpPr>
          <p:cNvPr id="2" name="Rectangle 1"/>
          <p:cNvSpPr/>
          <p:nvPr/>
        </p:nvSpPr>
        <p:spPr>
          <a:xfrm>
            <a:off x="735849" y="3522335"/>
            <a:ext cx="118547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err="1">
                <a:solidFill>
                  <a:prstClr val="black"/>
                </a:solidFill>
              </a:rPr>
              <a:t>pwd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dirty="0" smtClean="0">
                <a:solidFill>
                  <a:prstClr val="black"/>
                </a:solidFill>
              </a:rPr>
              <a:t>c/Users/dri9634/Desktop</a:t>
            </a:r>
          </a:p>
          <a:p>
            <a:pPr algn="l"/>
            <a:r>
              <a:rPr lang="en-US" sz="2400" dirty="0" smtClean="0"/>
              <a:t>$ </a:t>
            </a:r>
            <a:r>
              <a:rPr lang="en-US" sz="2400" dirty="0"/>
              <a:t>ls</a:t>
            </a:r>
          </a:p>
          <a:p>
            <a:pPr algn="l"/>
            <a:r>
              <a:rPr lang="en-US" sz="2400" dirty="0" err="1" smtClean="0"/>
              <a:t>chunk_accesses</a:t>
            </a:r>
            <a:r>
              <a:rPr lang="en-US" sz="2400" dirty="0"/>
              <a:t>/   data-shell.zip  'GitHub </a:t>
            </a:r>
            <a:r>
              <a:rPr lang="en-US" sz="2400" dirty="0" err="1"/>
              <a:t>Desktop.lnk</a:t>
            </a:r>
            <a:r>
              <a:rPr lang="en-US" sz="2400" dirty="0"/>
              <a:t>'*   Python/</a:t>
            </a:r>
          </a:p>
          <a:p>
            <a:pPr algn="l"/>
            <a:r>
              <a:rPr lang="en-US" sz="2400" dirty="0" smtClean="0"/>
              <a:t>data-shell</a:t>
            </a:r>
            <a:r>
              <a:rPr lang="en-US" sz="2400" dirty="0"/>
              <a:t>/       desktop.ini      </a:t>
            </a:r>
            <a:r>
              <a:rPr lang="en-US" sz="2400" dirty="0" err="1"/>
              <a:t>jupiterNotebooks</a:t>
            </a:r>
            <a:r>
              <a:rPr lang="en-US" sz="2400" dirty="0"/>
              <a:t>/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smtClean="0">
                <a:solidFill>
                  <a:prstClr val="black"/>
                </a:solidFill>
              </a:rPr>
              <a:t>cd data-shell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 smtClean="0">
                <a:solidFill>
                  <a:prstClr val="black"/>
                </a:solidFill>
              </a:rPr>
              <a:t>$ </a:t>
            </a:r>
            <a:r>
              <a:rPr lang="en-US" sz="2400" dirty="0" err="1">
                <a:solidFill>
                  <a:prstClr val="black"/>
                </a:solidFill>
              </a:rPr>
              <a:t>pwd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dirty="0" smtClean="0">
                <a:solidFill>
                  <a:prstClr val="black"/>
                </a:solidFill>
              </a:rPr>
              <a:t>c/Users/dri9634/Desktop/data-shell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smtClean="0">
                <a:solidFill>
                  <a:prstClr val="black"/>
                </a:solidFill>
              </a:rPr>
              <a:t>ls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/>
              <a:t>creatures/  data/  molecules/  north-pacific-gyre/  notes.txt  </a:t>
            </a:r>
            <a:r>
              <a:rPr lang="en-US" sz="2400" dirty="0" err="1"/>
              <a:t>pizza.cfg</a:t>
            </a:r>
            <a:r>
              <a:rPr lang="en-US" sz="2400" dirty="0"/>
              <a:t>  solar.pdf  writing/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709</Words>
  <Application>Microsoft Office PowerPoint</Application>
  <PresentationFormat>Custom</PresentationFormat>
  <Paragraphs>126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Helvetica</vt:lpstr>
      <vt:lpstr>Helvetica Light</vt:lpstr>
      <vt:lpstr>Helvetica Neue</vt:lpstr>
      <vt:lpstr>White</vt:lpstr>
      <vt:lpstr>Research Computing Services</vt:lpstr>
      <vt:lpstr>Background</vt:lpstr>
      <vt:lpstr>Bash</vt:lpstr>
      <vt:lpstr>Designed for ease of use:</vt:lpstr>
      <vt:lpstr>Designed for power</vt:lpstr>
      <vt:lpstr>Where you will see it?</vt:lpstr>
      <vt:lpstr>PowerPoint Presentation</vt:lpstr>
      <vt:lpstr>PowerPoint Presentation</vt:lpstr>
      <vt:lpstr>PowerPoint Presentation</vt:lpstr>
      <vt:lpstr>PowerPoint Presentation</vt:lpstr>
      <vt:lpstr>“Root”</vt:lpstr>
      <vt:lpstr>PowerPoint Presentation</vt:lpstr>
      <vt:lpstr>PowerPoint Presentation</vt:lpstr>
      <vt:lpstr>Getting Started</vt:lpstr>
      <vt:lpstr>North Pacific Gyre</vt:lpstr>
      <vt:lpstr>PowerPoint Presentation</vt:lpstr>
      <vt:lpstr>Navigating Files &amp; Directories</vt:lpstr>
      <vt:lpstr>Questions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Files &amp; Directories</vt:lpstr>
      <vt:lpstr>Questions</vt:lpstr>
      <vt:lpstr>Objectives</vt:lpstr>
      <vt:lpstr>Good Names for Files &amp; Directories</vt:lpstr>
      <vt:lpstr>PowerPoint Presentation</vt:lpstr>
      <vt:lpstr>text editor: nano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Pipes &amp; Filters</vt:lpstr>
      <vt:lpstr>Questions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 Things</vt:lpstr>
      <vt:lpstr>PowerPoint Presentation</vt:lpstr>
      <vt:lpstr>Find</vt:lpstr>
      <vt:lpstr>PowerPoint Presentation</vt:lpstr>
      <vt:lpstr>PowerPoint Presentation</vt:lpstr>
      <vt:lpstr>PowerPoint Presentation</vt:lpstr>
      <vt:lpstr> Research Computing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Services</dc:title>
  <dc:creator>Dusan Ramljak</dc:creator>
  <cp:lastModifiedBy>Dusan Ramljak</cp:lastModifiedBy>
  <cp:revision>25</cp:revision>
  <dcterms:modified xsi:type="dcterms:W3CDTF">2019-06-20T11:37:33Z</dcterms:modified>
</cp:coreProperties>
</file>